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60" r:id="rId4"/>
    <p:sldId id="261" r:id="rId5"/>
    <p:sldId id="262" r:id="rId6"/>
    <p:sldId id="263" r:id="rId7"/>
    <p:sldId id="259" r:id="rId8"/>
    <p:sldId id="264" r:id="rId9"/>
    <p:sldId id="265" r:id="rId10"/>
    <p:sldId id="266" r:id="rId11"/>
    <p:sldId id="268" r:id="rId12"/>
    <p:sldId id="267" r:id="rId13"/>
    <p:sldId id="269" r:id="rId14"/>
    <p:sldId id="270" r:id="rId15"/>
    <p:sldId id="275" r:id="rId16"/>
    <p:sldId id="277" r:id="rId17"/>
    <p:sldId id="271" r:id="rId18"/>
    <p:sldId id="278" r:id="rId19"/>
    <p:sldId id="272" r:id="rId20"/>
    <p:sldId id="273" r:id="rId21"/>
    <p:sldId id="274" r:id="rId22"/>
    <p:sldId id="279"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57" autoAdjust="0"/>
    <p:restoredTop sz="94660"/>
  </p:normalViewPr>
  <p:slideViewPr>
    <p:cSldViewPr>
      <p:cViewPr>
        <p:scale>
          <a:sx n="75" d="100"/>
          <a:sy n="75" d="100"/>
        </p:scale>
        <p:origin x="-126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C2F035-D68C-46C5-9FEE-BDEFC95F65C4}"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7BEB-1636-402A-B3DB-DEC75D7867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2F035-D68C-46C5-9FEE-BDEFC95F65C4}"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7BEB-1636-402A-B3DB-DEC75D7867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C2F035-D68C-46C5-9FEE-BDEFC95F65C4}"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7BEB-1636-402A-B3DB-DEC75D78673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2F035-D68C-46C5-9FEE-BDEFC95F65C4}"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7BEB-1636-402A-B3DB-DEC75D78673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C2F035-D68C-46C5-9FEE-BDEFC95F65C4}" type="datetimeFigureOut">
              <a:rPr lang="en-US" smtClean="0"/>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7BEB-1636-402A-B3DB-DEC75D7867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EC2F035-D68C-46C5-9FEE-BDEFC95F65C4}"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07BEB-1636-402A-B3DB-DEC75D78673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C2F035-D68C-46C5-9FEE-BDEFC95F65C4}" type="datetimeFigureOut">
              <a:rPr lang="en-US" smtClean="0"/>
              <a:t>11/21/2014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07BEB-1636-402A-B3DB-DEC75D7867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C2F035-D68C-46C5-9FEE-BDEFC95F65C4}" type="datetimeFigureOut">
              <a:rPr lang="en-US" smtClean="0"/>
              <a:t>11/21/2014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07BEB-1636-402A-B3DB-DEC75D7867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EC2F035-D68C-46C5-9FEE-BDEFC95F65C4}" type="datetimeFigureOut">
              <a:rPr lang="en-US" smtClean="0"/>
              <a:t>11/21/2014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07BEB-1636-402A-B3DB-DEC75D7867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C2F035-D68C-46C5-9FEE-BDEFC95F65C4}"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07BEB-1636-402A-B3DB-DEC75D78673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2F035-D68C-46C5-9FEE-BDEFC95F65C4}" type="datetimeFigureOut">
              <a:rPr lang="en-US" smtClean="0"/>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07BEB-1636-402A-B3DB-DEC75D78673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C2F035-D68C-46C5-9FEE-BDEFC95F65C4}" type="datetimeFigureOut">
              <a:rPr lang="en-US" smtClean="0"/>
              <a:t>11/21/2014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E407BEB-1636-402A-B3DB-DEC75D78673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A-LzIlm2b2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qsen.org/conferences/2013-qsen-national-foru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aacn.nche.edu/faculty/qsen/competenci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Quality and Safety Education for Nurses (QSEN)</a:t>
            </a:r>
            <a:endParaRPr lang="en-US" dirty="0"/>
          </a:p>
        </p:txBody>
      </p:sp>
      <p:sp>
        <p:nvSpPr>
          <p:cNvPr id="3" name="Subtitle 2"/>
          <p:cNvSpPr>
            <a:spLocks noGrp="1"/>
          </p:cNvSpPr>
          <p:nvPr>
            <p:ph type="subTitle" idx="1"/>
          </p:nvPr>
        </p:nvSpPr>
        <p:spPr/>
        <p:txBody>
          <a:bodyPr>
            <a:normAutofit lnSpcReduction="10000"/>
          </a:bodyPr>
          <a:lstStyle/>
          <a:p>
            <a:r>
              <a:rPr lang="en-US" dirty="0" err="1" smtClean="0"/>
              <a:t>Krishanda</a:t>
            </a:r>
            <a:r>
              <a:rPr lang="en-US" dirty="0" smtClean="0"/>
              <a:t> Decker, RN</a:t>
            </a:r>
          </a:p>
          <a:p>
            <a:r>
              <a:rPr lang="en-US" dirty="0" smtClean="0"/>
              <a:t>Brooke Heater, RN</a:t>
            </a:r>
          </a:p>
          <a:p>
            <a:r>
              <a:rPr lang="en-US" dirty="0" smtClean="0"/>
              <a:t>Sarah Knoll, RN</a:t>
            </a:r>
          </a:p>
          <a:p>
            <a:r>
              <a:rPr lang="en-US" dirty="0" smtClean="0"/>
              <a:t>Brittany </a:t>
            </a:r>
            <a:r>
              <a:rPr lang="en-US" dirty="0" err="1" smtClean="0"/>
              <a:t>Pharo</a:t>
            </a:r>
            <a:r>
              <a:rPr lang="en-US" dirty="0" smtClean="0"/>
              <a:t>, RN</a:t>
            </a:r>
          </a:p>
        </p:txBody>
      </p:sp>
    </p:spTree>
    <p:extLst>
      <p:ext uri="{BB962C8B-B14F-4D97-AF65-F5344CB8AC3E}">
        <p14:creationId xmlns:p14="http://schemas.microsoft.com/office/powerpoint/2010/main" val="1468592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Function effectively within nursing and inter-professional teams, fostering open communication, mutual respect, and shared decision-making to achieve quality patient care. (Nursing, 2012)</a:t>
            </a:r>
          </a:p>
          <a:p>
            <a:endParaRPr lang="en-US" dirty="0"/>
          </a:p>
        </p:txBody>
      </p:sp>
      <p:sp>
        <p:nvSpPr>
          <p:cNvPr id="2" name="Title 1"/>
          <p:cNvSpPr>
            <a:spLocks noGrp="1"/>
          </p:cNvSpPr>
          <p:nvPr>
            <p:ph type="title"/>
          </p:nvPr>
        </p:nvSpPr>
        <p:spPr/>
        <p:txBody>
          <a:bodyPr>
            <a:normAutofit/>
          </a:bodyPr>
          <a:lstStyle/>
          <a:p>
            <a:r>
              <a:rPr lang="en-US" dirty="0" smtClean="0"/>
              <a:t>Teamwork and collaboration</a:t>
            </a:r>
            <a:endParaRPr lang="en-US" dirty="0"/>
          </a:p>
        </p:txBody>
      </p:sp>
    </p:spTree>
    <p:extLst>
      <p:ext uri="{BB962C8B-B14F-4D97-AF65-F5344CB8AC3E}">
        <p14:creationId xmlns:p14="http://schemas.microsoft.com/office/powerpoint/2010/main" val="356563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Use of data to monitor the outcomes of care processes and use improvement methods to design and test changes to continuously improve the quality and safety of healthcare systems. (Nursing, 2012)</a:t>
            </a:r>
          </a:p>
          <a:p>
            <a:pPr marL="0" indent="0">
              <a:buNone/>
            </a:pPr>
            <a:endParaRPr lang="en-US" dirty="0"/>
          </a:p>
        </p:txBody>
      </p:sp>
      <p:sp>
        <p:nvSpPr>
          <p:cNvPr id="2" name="Title 1"/>
          <p:cNvSpPr>
            <a:spLocks noGrp="1"/>
          </p:cNvSpPr>
          <p:nvPr>
            <p:ph type="title"/>
          </p:nvPr>
        </p:nvSpPr>
        <p:spPr/>
        <p:txBody>
          <a:bodyPr/>
          <a:lstStyle/>
          <a:p>
            <a:r>
              <a:rPr lang="en-US" dirty="0" smtClean="0"/>
              <a:t>Quality Improvement</a:t>
            </a:r>
            <a:endParaRPr lang="en-US" dirty="0"/>
          </a:p>
        </p:txBody>
      </p:sp>
    </p:spTree>
    <p:extLst>
      <p:ext uri="{BB962C8B-B14F-4D97-AF65-F5344CB8AC3E}">
        <p14:creationId xmlns:p14="http://schemas.microsoft.com/office/powerpoint/2010/main" val="304330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Integration of best current evidence with clinical expertise and patient/family preferences and values for delivery of optimal health care.</a:t>
            </a:r>
          </a:p>
          <a:p>
            <a:pPr marL="0" indent="0">
              <a:buNone/>
            </a:pPr>
            <a:endParaRPr lang="en-US" dirty="0"/>
          </a:p>
        </p:txBody>
      </p:sp>
      <p:sp>
        <p:nvSpPr>
          <p:cNvPr id="2" name="Title 1"/>
          <p:cNvSpPr>
            <a:spLocks noGrp="1"/>
          </p:cNvSpPr>
          <p:nvPr>
            <p:ph type="title"/>
          </p:nvPr>
        </p:nvSpPr>
        <p:spPr/>
        <p:txBody>
          <a:bodyPr>
            <a:normAutofit/>
          </a:bodyPr>
          <a:lstStyle/>
          <a:p>
            <a:r>
              <a:rPr lang="en-US" dirty="0" smtClean="0"/>
              <a:t>Evidence Based Practice</a:t>
            </a:r>
            <a:endParaRPr lang="en-US" dirty="0"/>
          </a:p>
        </p:txBody>
      </p:sp>
    </p:spTree>
    <p:extLst>
      <p:ext uri="{BB962C8B-B14F-4D97-AF65-F5344CB8AC3E}">
        <p14:creationId xmlns:p14="http://schemas.microsoft.com/office/powerpoint/2010/main" val="180352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heel(1)">
                                      <p:cBhvr>
                                        <p:cTn id="2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Minimize risk of harm to patients and providers through both system effectiveness and individual performance. (Nursing, 2012)</a:t>
            </a:r>
          </a:p>
          <a:p>
            <a:endParaRPr lang="en-US" dirty="0" smtClean="0"/>
          </a:p>
          <a:p>
            <a:endParaRPr lang="en-US" dirty="0"/>
          </a:p>
        </p:txBody>
      </p:sp>
      <p:sp>
        <p:nvSpPr>
          <p:cNvPr id="2" name="Title 1"/>
          <p:cNvSpPr>
            <a:spLocks noGrp="1"/>
          </p:cNvSpPr>
          <p:nvPr>
            <p:ph type="title"/>
          </p:nvPr>
        </p:nvSpPr>
        <p:spPr/>
        <p:txBody>
          <a:bodyPr/>
          <a:lstStyle/>
          <a:p>
            <a:r>
              <a:rPr lang="en-US" dirty="0" smtClean="0"/>
              <a:t>Safety</a:t>
            </a:r>
            <a:endParaRPr lang="en-US" dirty="0"/>
          </a:p>
        </p:txBody>
      </p:sp>
    </p:spTree>
    <p:extLst>
      <p:ext uri="{BB962C8B-B14F-4D97-AF65-F5344CB8AC3E}">
        <p14:creationId xmlns:p14="http://schemas.microsoft.com/office/powerpoint/2010/main" val="418547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Use information and technology to communicate, manage knowledge, mitigate error, and support decision making. (Institute, 2012)</a:t>
            </a:r>
          </a:p>
          <a:p>
            <a:endParaRPr lang="en-US" dirty="0"/>
          </a:p>
        </p:txBody>
      </p:sp>
      <p:sp>
        <p:nvSpPr>
          <p:cNvPr id="2" name="Title 1"/>
          <p:cNvSpPr>
            <a:spLocks noGrp="1"/>
          </p:cNvSpPr>
          <p:nvPr>
            <p:ph type="title"/>
          </p:nvPr>
        </p:nvSpPr>
        <p:spPr/>
        <p:txBody>
          <a:bodyPr/>
          <a:lstStyle/>
          <a:p>
            <a:r>
              <a:rPr lang="en-US" dirty="0" smtClean="0"/>
              <a:t>Informatics</a:t>
            </a:r>
            <a:endParaRPr lang="en-US" dirty="0"/>
          </a:p>
        </p:txBody>
      </p:sp>
    </p:spTree>
    <p:extLst>
      <p:ext uri="{BB962C8B-B14F-4D97-AF65-F5344CB8AC3E}">
        <p14:creationId xmlns:p14="http://schemas.microsoft.com/office/powerpoint/2010/main" val="215828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“QSEN has continuously strived to bridge the gap between practice and academia to develop practitioners who are knowledgeable and capable in demonstrating these critical competencies.” (Brown, Feller, &amp; Benedict, 2010)</a:t>
            </a:r>
            <a:endParaRPr lang="en-US" dirty="0"/>
          </a:p>
        </p:txBody>
      </p:sp>
      <p:sp>
        <p:nvSpPr>
          <p:cNvPr id="2" name="Title 1"/>
          <p:cNvSpPr>
            <a:spLocks noGrp="1"/>
          </p:cNvSpPr>
          <p:nvPr>
            <p:ph type="title"/>
          </p:nvPr>
        </p:nvSpPr>
        <p:spPr/>
        <p:txBody>
          <a:bodyPr/>
          <a:lstStyle/>
          <a:p>
            <a:endParaRPr lang="en-US"/>
          </a:p>
        </p:txBody>
      </p:sp>
      <p:sp>
        <p:nvSpPr>
          <p:cNvPr id="4" name="Rectangle 3"/>
          <p:cNvSpPr/>
          <p:nvPr/>
        </p:nvSpPr>
        <p:spPr>
          <a:xfrm>
            <a:off x="2286000" y="2690336"/>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237594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a:hlinkClick r:id="rId2"/>
              </a:rPr>
              <a:t>http://</a:t>
            </a:r>
            <a:r>
              <a:rPr lang="en-US" dirty="0" smtClean="0">
                <a:hlinkClick r:id="rId2"/>
              </a:rPr>
              <a:t>www.youtube.com/watch?v=A-LzIlm2b2U</a:t>
            </a:r>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Short QSEN video</a:t>
            </a:r>
            <a:endParaRPr lang="en-US" dirty="0"/>
          </a:p>
        </p:txBody>
      </p:sp>
    </p:spTree>
    <p:extLst>
      <p:ext uri="{BB962C8B-B14F-4D97-AF65-F5344CB8AC3E}">
        <p14:creationId xmlns:p14="http://schemas.microsoft.com/office/powerpoint/2010/main" val="2001030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Put your patient first.</a:t>
            </a:r>
          </a:p>
          <a:p>
            <a:r>
              <a:rPr lang="en-US" dirty="0" smtClean="0"/>
              <a:t>GET INVOLVED!</a:t>
            </a:r>
          </a:p>
          <a:p>
            <a:r>
              <a:rPr lang="en-US" dirty="0" smtClean="0"/>
              <a:t>Know the policies and procedures for your unit.</a:t>
            </a:r>
          </a:p>
          <a:p>
            <a:r>
              <a:rPr lang="en-US" dirty="0" smtClean="0"/>
              <a:t>Utilize your resources (books, computers, charts, physicians, each other)</a:t>
            </a:r>
          </a:p>
          <a:p>
            <a:r>
              <a:rPr lang="en-US" dirty="0" smtClean="0"/>
              <a:t>Attend seminars and educational forums.</a:t>
            </a:r>
          </a:p>
          <a:p>
            <a:r>
              <a:rPr lang="en-US" dirty="0" smtClean="0"/>
              <a:t>Check, check, check your work.</a:t>
            </a:r>
          </a:p>
          <a:p>
            <a:pPr marL="0" indent="0">
              <a:buNone/>
            </a:pPr>
            <a:endParaRPr lang="en-US" dirty="0" smtClean="0"/>
          </a:p>
          <a:p>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How can Nurses bridge this gap in our day to day practice?</a:t>
            </a:r>
            <a:endParaRPr lang="en-US" dirty="0"/>
          </a:p>
        </p:txBody>
      </p:sp>
    </p:spTree>
    <p:extLst>
      <p:ext uri="{BB962C8B-B14F-4D97-AF65-F5344CB8AC3E}">
        <p14:creationId xmlns:p14="http://schemas.microsoft.com/office/powerpoint/2010/main" val="126946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a:p>
          <a:p>
            <a:r>
              <a:rPr lang="en-US" dirty="0"/>
              <a:t>The Quality and Safety Education for Nurses (QSEN) National Forum is designed to attract innovators and nurture faculty and nursing leaders for the improvement of quality and safety education through sharing of:</a:t>
            </a:r>
          </a:p>
          <a:p>
            <a:r>
              <a:rPr lang="en-US" dirty="0" smtClean="0"/>
              <a:t>•Innovations </a:t>
            </a:r>
            <a:r>
              <a:rPr lang="en-US" dirty="0"/>
              <a:t>in curricular design and teaching strategies that accomplish QSEN competency development</a:t>
            </a:r>
          </a:p>
          <a:p>
            <a:r>
              <a:rPr lang="en-US" dirty="0"/>
              <a:t>•Research related to quality and safety education in pre-licensure, advanced practice programs, and clinical </a:t>
            </a:r>
            <a:r>
              <a:rPr lang="en-US" dirty="0" smtClean="0"/>
              <a:t>practice</a:t>
            </a:r>
          </a:p>
          <a:p>
            <a:endParaRPr lang="en-US" dirty="0"/>
          </a:p>
          <a:p>
            <a:r>
              <a:rPr lang="en-US" dirty="0" smtClean="0">
                <a:hlinkClick r:id="rId2"/>
              </a:rPr>
              <a:t>http</a:t>
            </a:r>
            <a:r>
              <a:rPr lang="en-US" dirty="0">
                <a:hlinkClick r:id="rId2"/>
              </a:rPr>
              <a:t>://qsen.org/conferences/2013-qsen-national-forum</a:t>
            </a:r>
            <a:r>
              <a:rPr lang="en-US" dirty="0" smtClean="0">
                <a:hlinkClick r:id="rId2"/>
              </a:rPr>
              <a:t>/</a:t>
            </a:r>
            <a:endParaRPr lang="en-US" dirty="0"/>
          </a:p>
          <a:p>
            <a:endParaRPr lang="en-US" dirty="0"/>
          </a:p>
        </p:txBody>
      </p:sp>
      <p:sp>
        <p:nvSpPr>
          <p:cNvPr id="3" name="Title 2"/>
          <p:cNvSpPr>
            <a:spLocks noGrp="1"/>
          </p:cNvSpPr>
          <p:nvPr>
            <p:ph type="title"/>
          </p:nvPr>
        </p:nvSpPr>
        <p:spPr/>
        <p:txBody>
          <a:bodyPr/>
          <a:lstStyle/>
          <a:p>
            <a:r>
              <a:rPr lang="en-US" dirty="0"/>
              <a:t>2013 QSEN National Forum</a:t>
            </a:r>
          </a:p>
        </p:txBody>
      </p:sp>
    </p:spTree>
    <p:extLst>
      <p:ext uri="{BB962C8B-B14F-4D97-AF65-F5344CB8AC3E}">
        <p14:creationId xmlns:p14="http://schemas.microsoft.com/office/powerpoint/2010/main" val="782986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my current practice area of medical/surgical nursing, QSEN practice standards influence my nursing practice by allowing me to feel comfortable and prepared with the patients I take care of. I’m able to give quality care and do it safely with the knowledge, skills, and attitude that QSEN promotes.” –Brooke Heater, RN</a:t>
            </a: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829462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It is a project started to prepare future nurses with the proper knowledge, skills and attitude (KSA’s) for quality and safety for the healthcare areas they will be working for (About QSEN, 2012).</a:t>
            </a:r>
          </a:p>
          <a:p>
            <a:endParaRPr lang="en-US" dirty="0"/>
          </a:p>
        </p:txBody>
      </p:sp>
      <p:sp>
        <p:nvSpPr>
          <p:cNvPr id="2" name="Title 1"/>
          <p:cNvSpPr>
            <a:spLocks noGrp="1"/>
          </p:cNvSpPr>
          <p:nvPr>
            <p:ph type="title"/>
          </p:nvPr>
        </p:nvSpPr>
        <p:spPr/>
        <p:txBody>
          <a:bodyPr>
            <a:normAutofit fontScale="90000"/>
          </a:bodyPr>
          <a:lstStyle/>
          <a:p>
            <a:r>
              <a:rPr lang="en-US" dirty="0" smtClean="0"/>
              <a:t>What is Quality and Safety Education for Nurses?</a:t>
            </a:r>
            <a:endParaRPr lang="en-US" dirty="0"/>
          </a:p>
        </p:txBody>
      </p:sp>
    </p:spTree>
    <p:extLst>
      <p:ext uri="{BB962C8B-B14F-4D97-AF65-F5344CB8AC3E}">
        <p14:creationId xmlns:p14="http://schemas.microsoft.com/office/powerpoint/2010/main" val="2458489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Quality and safety education plays in integral role in my nursing capacity as I have learned through the educators at Spectrum Health to triple check my work before administering any form of treatment to my patient.  It may have evoked a “scare tactic” but I feel confident that I am practicing safely and within my scope of practice.” – Sarah Knoll, RN</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48855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dirty="0" smtClean="0"/>
              <a:t>“The practice standards set forth by QSEN influence the way nursing students are taught with the focus on safety and quality.  The goal is to decrease health care errors, and focus on patient’s overall safety.  In my current position as an emergency department nurse, the QSEN practice standards influence my nursing by incorporating continuing education for safety and quality nursing practices.  Also, as my individual education continues, the competencies set forth by QSEN continue to be included.  A large component of continue education is evidence based practice.  This is changing the overall care of patients based on actual studies proving the effectiveness or in-effectiveness of certain aspects of care and I foresee that it will over my career. “ – </a:t>
            </a:r>
            <a:r>
              <a:rPr lang="en-US" dirty="0" err="1" smtClean="0"/>
              <a:t>Krishanda</a:t>
            </a:r>
            <a:r>
              <a:rPr lang="en-US" dirty="0" smtClean="0"/>
              <a:t> Decker</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13010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1"/>
            <a:ext cx="8229600" cy="2831544"/>
          </a:xfrm>
          <a:prstGeom prst="rect">
            <a:avLst/>
          </a:prstGeom>
        </p:spPr>
        <p:txBody>
          <a:bodyPr wrap="square">
            <a:spAutoFit/>
          </a:bodyPr>
          <a:lstStyle/>
          <a:p>
            <a:r>
              <a:rPr lang="en-US" sz="2000" dirty="0">
                <a:solidFill>
                  <a:schemeClr val="tx2"/>
                </a:solidFill>
              </a:rPr>
              <a:t>"In my position as an Emergency Department nurse, I try to encourage my patients to feel like we are partners in his or her care. I take the time to listen to his or her question and explain what I'm doing. Nobody comes to the ER because they're feeling well, but by following the QSEN practice standards I am providing my patients with safe, quality care and I am constantly striving to make my patients' ER experience the best that it can be." - Brittany </a:t>
            </a:r>
            <a:r>
              <a:rPr lang="en-US" sz="2000" dirty="0" err="1">
                <a:solidFill>
                  <a:schemeClr val="tx2"/>
                </a:solidFill>
              </a:rPr>
              <a:t>Pharo</a:t>
            </a:r>
            <a:r>
              <a:rPr lang="en-US" sz="2000" dirty="0">
                <a:solidFill>
                  <a:schemeClr val="tx2"/>
                </a:solidFill>
              </a:rPr>
              <a:t>, RN</a:t>
            </a:r>
          </a:p>
          <a:p>
            <a:endParaRPr lang="en-US" sz="2000" dirty="0"/>
          </a:p>
          <a:p>
            <a:r>
              <a:rPr lang="en-US" dirty="0"/>
              <a:t> </a:t>
            </a:r>
          </a:p>
        </p:txBody>
      </p:sp>
    </p:spTree>
    <p:extLst>
      <p:ext uri="{BB962C8B-B14F-4D97-AF65-F5344CB8AC3E}">
        <p14:creationId xmlns:p14="http://schemas.microsoft.com/office/powerpoint/2010/main" val="3167702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408333" cy="4060296"/>
          </a:xfrm>
        </p:spPr>
        <p:txBody>
          <a:bodyPr>
            <a:noAutofit/>
          </a:bodyPr>
          <a:lstStyle/>
          <a:p>
            <a:r>
              <a:rPr lang="en-US" sz="1600" dirty="0" smtClean="0"/>
              <a:t>About QSEN. (2012). Retrieved April 22, 2013,    from QSEN Institute website: http://qsen.org/about-qsen/ </a:t>
            </a:r>
          </a:p>
          <a:p>
            <a:r>
              <a:rPr lang="en-US" sz="1600" dirty="0" smtClean="0"/>
              <a:t>Brown R., Feller L., Benedict L., 2010. Reframing nursing education: the quality and safety education for nurses initiative.  Journal of Nursing Education. 5. P 115-118.: </a:t>
            </a:r>
            <a:r>
              <a:rPr lang="en-US" sz="1600" dirty="0" err="1" smtClean="0"/>
              <a:t>doi</a:t>
            </a:r>
            <a:r>
              <a:rPr lang="en-US" sz="1600" dirty="0" smtClean="0"/>
              <a:t>: 10.3928/01484834-20091113-10</a:t>
            </a:r>
          </a:p>
          <a:p>
            <a:r>
              <a:rPr lang="en-US" sz="1600" dirty="0"/>
              <a:t>Hawk, A. (N.D.). </a:t>
            </a:r>
            <a:r>
              <a:rPr lang="en-US" sz="1600" dirty="0" err="1"/>
              <a:t>Qualtity</a:t>
            </a:r>
            <a:r>
              <a:rPr lang="en-US" sz="1600" dirty="0"/>
              <a:t> and safety education in Nursing. Retrieved April 26, 2013 from www.ehow.com/facts_7392552_quality-safety-education-nursing.html</a:t>
            </a:r>
            <a:r>
              <a:rPr lang="en-US" sz="1600" dirty="0" smtClean="0"/>
              <a:t>.</a:t>
            </a:r>
            <a:endParaRPr lang="en-US" sz="1600" dirty="0"/>
          </a:p>
          <a:p>
            <a:r>
              <a:rPr lang="en-US" sz="1600" dirty="0"/>
              <a:t>Institute, Q. (2010). QSEN Informational Video, part 2. Retrieved from </a:t>
            </a:r>
            <a:r>
              <a:rPr lang="en-US" sz="1600" dirty="0" err="1"/>
              <a:t>youtube</a:t>
            </a:r>
            <a:r>
              <a:rPr lang="en-US" sz="1600" dirty="0"/>
              <a:t>: http://</a:t>
            </a:r>
            <a:r>
              <a:rPr lang="en-US" sz="1600" dirty="0" smtClean="0"/>
              <a:t>www.youtube.com/watch?v=A-LzIlm2b2U</a:t>
            </a:r>
          </a:p>
          <a:p>
            <a:r>
              <a:rPr lang="en-US" sz="1600" dirty="0" smtClean="0"/>
              <a:t>Nursing, A. C. (2012). QSEN Competencies: Knowledge, Skills, and Attitudes. Retrieved from QSEN Education Consortium: </a:t>
            </a:r>
            <a:r>
              <a:rPr lang="en-US" sz="1600" dirty="0" smtClean="0">
                <a:hlinkClick r:id="rId2"/>
              </a:rPr>
              <a:t>http://www.aacn.nche.edu/faculty/qsen/competencies.pdf</a:t>
            </a:r>
            <a:endParaRPr lang="en-US" sz="1600" dirty="0" smtClean="0"/>
          </a:p>
          <a:p>
            <a:r>
              <a:rPr lang="en-US" sz="1600" dirty="0"/>
              <a:t>Reynolds, A. (2009). Patient Centered Care. American Society of Radiologic Technologists, 81(2), 133-147.</a:t>
            </a:r>
          </a:p>
          <a:p>
            <a:endParaRPr lang="en-US" sz="1200" dirty="0"/>
          </a:p>
          <a:p>
            <a:endParaRPr lang="en-US" sz="1200" dirty="0" smtClean="0"/>
          </a:p>
          <a:p>
            <a:endParaRPr lang="en-US" sz="2000"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433174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QSEN began in 2005. </a:t>
            </a:r>
          </a:p>
          <a:p>
            <a:r>
              <a:rPr lang="en-US" dirty="0"/>
              <a:t>T</a:t>
            </a:r>
            <a:r>
              <a:rPr lang="en-US" dirty="0" smtClean="0"/>
              <a:t>he Robert Wood Johnson Foundation (RWJF) funded the project by contributing $590,000</a:t>
            </a:r>
          </a:p>
          <a:p>
            <a:r>
              <a:rPr lang="en-US" dirty="0"/>
              <a:t>L</a:t>
            </a:r>
            <a:r>
              <a:rPr lang="en-US" dirty="0" smtClean="0"/>
              <a:t>ed by Dr. Linda </a:t>
            </a:r>
            <a:r>
              <a:rPr lang="en-US" dirty="0" err="1" smtClean="0"/>
              <a:t>Cronenwett</a:t>
            </a:r>
            <a:endParaRPr lang="en-US" dirty="0" smtClean="0"/>
          </a:p>
          <a:p>
            <a:r>
              <a:rPr lang="en-US" dirty="0" smtClean="0"/>
              <a:t>The project had three phases between 2005 and 2012. </a:t>
            </a:r>
          </a:p>
        </p:txBody>
      </p:sp>
      <p:sp>
        <p:nvSpPr>
          <p:cNvPr id="2" name="Title 1"/>
          <p:cNvSpPr>
            <a:spLocks noGrp="1"/>
          </p:cNvSpPr>
          <p:nvPr>
            <p:ph type="title"/>
          </p:nvPr>
        </p:nvSpPr>
        <p:spPr/>
        <p:txBody>
          <a:bodyPr/>
          <a:lstStyle/>
          <a:p>
            <a:r>
              <a:rPr lang="en-US" dirty="0" smtClean="0"/>
              <a:t>Who Founded QSEN?</a:t>
            </a:r>
            <a:endParaRPr lang="en-US" dirty="0"/>
          </a:p>
        </p:txBody>
      </p:sp>
    </p:spTree>
    <p:extLst>
      <p:ext uri="{BB962C8B-B14F-4D97-AF65-F5344CB8AC3E}">
        <p14:creationId xmlns:p14="http://schemas.microsoft.com/office/powerpoint/2010/main" val="356631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buNone/>
            </a:pPr>
            <a:r>
              <a:rPr lang="en-US" dirty="0" smtClean="0"/>
              <a:t>An interdisciplinary team formed key concepts to be implemented in nursing programs to improve quality and safety of the nursing field. </a:t>
            </a:r>
            <a:endParaRPr lang="en-US" dirty="0"/>
          </a:p>
        </p:txBody>
      </p:sp>
      <p:sp>
        <p:nvSpPr>
          <p:cNvPr id="2" name="Title 1"/>
          <p:cNvSpPr>
            <a:spLocks noGrp="1"/>
          </p:cNvSpPr>
          <p:nvPr>
            <p:ph type="title"/>
          </p:nvPr>
        </p:nvSpPr>
        <p:spPr/>
        <p:txBody>
          <a:bodyPr/>
          <a:lstStyle/>
          <a:p>
            <a:r>
              <a:rPr lang="en-US" dirty="0" smtClean="0"/>
              <a:t>Phase 1</a:t>
            </a:r>
            <a:endParaRPr lang="en-US" dirty="0"/>
          </a:p>
        </p:txBody>
      </p:sp>
    </p:spTree>
    <p:extLst>
      <p:ext uri="{BB962C8B-B14F-4D97-AF65-F5344CB8AC3E}">
        <p14:creationId xmlns:p14="http://schemas.microsoft.com/office/powerpoint/2010/main" val="256423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buNone/>
            </a:pPr>
            <a:r>
              <a:rPr lang="en-US" dirty="0" smtClean="0"/>
              <a:t>Fifteen </a:t>
            </a:r>
            <a:r>
              <a:rPr lang="en-US" dirty="0"/>
              <a:t>schools assimilated the six competencies into their current classrooms, labs and clinical curriculums. Monitoring of these pilot schools was performed to evaluate this new curriculum's </a:t>
            </a:r>
            <a:r>
              <a:rPr lang="en-US" dirty="0" smtClean="0"/>
              <a:t>effectiveness</a:t>
            </a:r>
            <a:r>
              <a:rPr lang="en-US" dirty="0"/>
              <a:t> and develop and test teaching strategies </a:t>
            </a:r>
          </a:p>
        </p:txBody>
      </p:sp>
      <p:sp>
        <p:nvSpPr>
          <p:cNvPr id="2" name="Title 1"/>
          <p:cNvSpPr>
            <a:spLocks noGrp="1"/>
          </p:cNvSpPr>
          <p:nvPr>
            <p:ph type="title"/>
          </p:nvPr>
        </p:nvSpPr>
        <p:spPr/>
        <p:txBody>
          <a:bodyPr/>
          <a:lstStyle/>
          <a:p>
            <a:r>
              <a:rPr lang="en-US" dirty="0" smtClean="0"/>
              <a:t>Phase 2</a:t>
            </a:r>
            <a:endParaRPr lang="en-US" dirty="0"/>
          </a:p>
        </p:txBody>
      </p:sp>
    </p:spTree>
    <p:extLst>
      <p:ext uri="{BB962C8B-B14F-4D97-AF65-F5344CB8AC3E}">
        <p14:creationId xmlns:p14="http://schemas.microsoft.com/office/powerpoint/2010/main" val="92246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Building on the first phases, two grants were awarded to continue the development and evaluation of methods to assess student learning associated with six competencies.  One grant was given to University of North Carolina and the other to American Association of Colleges of Nursing (AACN).</a:t>
            </a:r>
            <a:endParaRPr lang="en-US" dirty="0"/>
          </a:p>
        </p:txBody>
      </p:sp>
      <p:sp>
        <p:nvSpPr>
          <p:cNvPr id="2" name="Title 1"/>
          <p:cNvSpPr>
            <a:spLocks noGrp="1"/>
          </p:cNvSpPr>
          <p:nvPr>
            <p:ph type="title"/>
          </p:nvPr>
        </p:nvSpPr>
        <p:spPr/>
        <p:txBody>
          <a:bodyPr/>
          <a:lstStyle/>
          <a:p>
            <a:r>
              <a:rPr lang="en-US" dirty="0" smtClean="0"/>
              <a:t>Phase 3</a:t>
            </a:r>
            <a:endParaRPr lang="en-US" dirty="0"/>
          </a:p>
        </p:txBody>
      </p:sp>
    </p:spTree>
    <p:extLst>
      <p:ext uri="{BB962C8B-B14F-4D97-AF65-F5344CB8AC3E}">
        <p14:creationId xmlns:p14="http://schemas.microsoft.com/office/powerpoint/2010/main" val="179090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Pre licensure competencies were defined and given targets for KSA’s.</a:t>
            </a:r>
          </a:p>
          <a:p>
            <a:r>
              <a:rPr lang="en-US" dirty="0" smtClean="0"/>
              <a:t>Completed national surveys to see if people believe the competencies are included in current curricula. The surveys also gauged the level of satisfaction with student competency achievement and gauged the level of faculty expertise in teaching the competencies.</a:t>
            </a:r>
          </a:p>
          <a:p>
            <a:r>
              <a:rPr lang="en-US" dirty="0" smtClean="0"/>
              <a:t>Drafts of proposed KSA’s and targets for graduate education were made with help from representatives of organizations that represent advanced practice nurses.</a:t>
            </a:r>
          </a:p>
          <a:p>
            <a:r>
              <a:rPr lang="en-US" dirty="0" smtClean="0"/>
              <a:t>“Funded work with 15 pilot schools who committed to active engagement in curricular change to incorporate quality and safety competencies” (About QSEN, 2012).</a:t>
            </a:r>
          </a:p>
          <a:p>
            <a:endParaRPr lang="en-US" dirty="0"/>
          </a:p>
        </p:txBody>
      </p:sp>
      <p:sp>
        <p:nvSpPr>
          <p:cNvPr id="2" name="Title 1"/>
          <p:cNvSpPr>
            <a:spLocks noGrp="1"/>
          </p:cNvSpPr>
          <p:nvPr>
            <p:ph type="title"/>
          </p:nvPr>
        </p:nvSpPr>
        <p:spPr/>
        <p:txBody>
          <a:bodyPr>
            <a:normAutofit fontScale="90000"/>
          </a:bodyPr>
          <a:lstStyle/>
          <a:p>
            <a:r>
              <a:rPr lang="en-US" dirty="0" smtClean="0"/>
              <a:t>Initiatives </a:t>
            </a:r>
            <a:br>
              <a:rPr lang="en-US" dirty="0" smtClean="0"/>
            </a:br>
            <a:endParaRPr lang="en-US" dirty="0"/>
          </a:p>
        </p:txBody>
      </p:sp>
    </p:spTree>
    <p:extLst>
      <p:ext uri="{BB962C8B-B14F-4D97-AF65-F5344CB8AC3E}">
        <p14:creationId xmlns:p14="http://schemas.microsoft.com/office/powerpoint/2010/main" val="401975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Patient-centered Care</a:t>
            </a:r>
          </a:p>
          <a:p>
            <a:r>
              <a:rPr lang="en-US" dirty="0" smtClean="0"/>
              <a:t>Teamwork &amp; Collaboration</a:t>
            </a:r>
          </a:p>
          <a:p>
            <a:r>
              <a:rPr lang="en-US" dirty="0" smtClean="0"/>
              <a:t> Evidence-based Practice</a:t>
            </a:r>
          </a:p>
          <a:p>
            <a:r>
              <a:rPr lang="en-US" dirty="0" smtClean="0"/>
              <a:t>Quality Improvement</a:t>
            </a:r>
          </a:p>
          <a:p>
            <a:r>
              <a:rPr lang="en-US" dirty="0" smtClean="0"/>
              <a:t> Safety</a:t>
            </a:r>
          </a:p>
          <a:p>
            <a:r>
              <a:rPr lang="en-US" dirty="0" smtClean="0"/>
              <a:t>Informatics</a:t>
            </a:r>
          </a:p>
          <a:p>
            <a:pPr marL="0" indent="0">
              <a:buNone/>
            </a:pPr>
            <a:endParaRPr lang="en-US" dirty="0"/>
          </a:p>
        </p:txBody>
      </p:sp>
      <p:sp>
        <p:nvSpPr>
          <p:cNvPr id="2" name="Title 1"/>
          <p:cNvSpPr>
            <a:spLocks noGrp="1"/>
          </p:cNvSpPr>
          <p:nvPr>
            <p:ph type="title"/>
          </p:nvPr>
        </p:nvSpPr>
        <p:spPr/>
        <p:txBody>
          <a:bodyPr/>
          <a:lstStyle/>
          <a:p>
            <a:r>
              <a:rPr lang="en-US" dirty="0" smtClean="0"/>
              <a:t>Six Competencies</a:t>
            </a:r>
            <a:endParaRPr lang="en-US" dirty="0"/>
          </a:p>
        </p:txBody>
      </p:sp>
    </p:spTree>
    <p:extLst>
      <p:ext uri="{BB962C8B-B14F-4D97-AF65-F5344CB8AC3E}">
        <p14:creationId xmlns:p14="http://schemas.microsoft.com/office/powerpoint/2010/main" val="288078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Patient-centered care focuses on the patient and the individual’s particular health care needs. The goal of patient-centered health care is to empower patients to become active participants in their care. (Reynolds, 2009)</a:t>
            </a:r>
            <a:endParaRPr lang="en-US" dirty="0"/>
          </a:p>
        </p:txBody>
      </p:sp>
      <p:sp>
        <p:nvSpPr>
          <p:cNvPr id="2" name="Title 1"/>
          <p:cNvSpPr>
            <a:spLocks noGrp="1"/>
          </p:cNvSpPr>
          <p:nvPr>
            <p:ph type="title"/>
          </p:nvPr>
        </p:nvSpPr>
        <p:spPr/>
        <p:txBody>
          <a:bodyPr/>
          <a:lstStyle/>
          <a:p>
            <a:r>
              <a:rPr lang="en-US" dirty="0" smtClean="0"/>
              <a:t>Patient-Centered Care</a:t>
            </a:r>
            <a:endParaRPr lang="en-US" dirty="0"/>
          </a:p>
        </p:txBody>
      </p:sp>
    </p:spTree>
    <p:extLst>
      <p:ext uri="{BB962C8B-B14F-4D97-AF65-F5344CB8AC3E}">
        <p14:creationId xmlns:p14="http://schemas.microsoft.com/office/powerpoint/2010/main" val="395977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135</TotalTime>
  <Words>1205</Words>
  <Application>Microsoft Office PowerPoint</Application>
  <PresentationFormat>On-screen Show (4:3)</PresentationFormat>
  <Paragraphs>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Quality and Safety Education for Nurses (QSEN)</vt:lpstr>
      <vt:lpstr>What is Quality and Safety Education for Nurses?</vt:lpstr>
      <vt:lpstr>Who Founded QSEN?</vt:lpstr>
      <vt:lpstr>Phase 1</vt:lpstr>
      <vt:lpstr>Phase 2</vt:lpstr>
      <vt:lpstr>Phase 3</vt:lpstr>
      <vt:lpstr>Initiatives  </vt:lpstr>
      <vt:lpstr>Six Competencies</vt:lpstr>
      <vt:lpstr>Patient-Centered Care</vt:lpstr>
      <vt:lpstr>Teamwork and collaboration</vt:lpstr>
      <vt:lpstr>Quality Improvement</vt:lpstr>
      <vt:lpstr>Evidence Based Practice</vt:lpstr>
      <vt:lpstr>Safety</vt:lpstr>
      <vt:lpstr>Informatics</vt:lpstr>
      <vt:lpstr>PowerPoint Presentation</vt:lpstr>
      <vt:lpstr>Short QSEN video</vt:lpstr>
      <vt:lpstr>How can Nurses bridge this gap in our day to day practice?</vt:lpstr>
      <vt:lpstr>2013 QSEN National Forum</vt:lpstr>
      <vt:lpstr>PowerPoint Presentation</vt:lpstr>
      <vt:lpstr>PowerPoint Presentation</vt:lpstr>
      <vt:lpstr>PowerPoint Presentation</vt:lpstr>
      <vt:lpstr>PowerPoint Presentation</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and Safety Education for Nurses (QSEN)</dc:title>
  <dc:creator>Sarah</dc:creator>
  <cp:lastModifiedBy>Owner</cp:lastModifiedBy>
  <cp:revision>15</cp:revision>
  <dcterms:created xsi:type="dcterms:W3CDTF">2013-04-25T00:21:11Z</dcterms:created>
  <dcterms:modified xsi:type="dcterms:W3CDTF">2014-11-22T00:28:00Z</dcterms:modified>
</cp:coreProperties>
</file>